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3" r:id="rId4"/>
    <p:sldId id="264" r:id="rId5"/>
    <p:sldId id="265" r:id="rId6"/>
    <p:sldId id="266" r:id="rId7"/>
    <p:sldId id="258" r:id="rId8"/>
    <p:sldId id="268" r:id="rId9"/>
    <p:sldId id="269" r:id="rId10"/>
    <p:sldId id="270" r:id="rId11"/>
    <p:sldId id="267" r:id="rId12"/>
    <p:sldId id="271" r:id="rId13"/>
    <p:sldId id="272" r:id="rId14"/>
    <p:sldId id="273" r:id="rId15"/>
    <p:sldId id="274" r:id="rId16"/>
    <p:sldId id="275" r:id="rId17"/>
    <p:sldId id="277" r:id="rId18"/>
    <p:sldId id="278" r:id="rId19"/>
  </p:sldIdLst>
  <p:sldSz cx="9906000" cy="6858000" type="A4"/>
  <p:notesSz cx="6797675" cy="9928225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990033"/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60" y="-27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14142-E078-431A-A77A-F4D3DDF9D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037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917E4-3061-407D-A318-A8798749A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299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917E4-3061-407D-A318-A8798749A76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8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1231" y="3886200"/>
            <a:ext cx="69342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79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9EC8D-EC36-411D-B817-06519CD36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5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D7975-785C-48B0-A8BF-78CC63479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8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9AB45-BEA3-49F4-8B3F-A5061772E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0" y="6597650"/>
            <a:ext cx="9906000" cy="30777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70899B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Richard Tan,</a:t>
            </a:r>
            <a:r>
              <a:rPr lang="en-US" sz="1400" baseline="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smtClean="0"/>
              <a:t>NJA Advanced Course on Commercial Matters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24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fr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5F960-37FC-41AD-B285-93DCE49C5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4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773239"/>
            <a:ext cx="437515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773239"/>
            <a:ext cx="437515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E26BD-78C7-486C-A923-2549CE4C3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0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8F817-A80D-49F0-855C-4AAC7CD40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8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AD303-D2EC-472F-ADDE-6A8A2F6B5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5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2BC7F-B2F7-4E8D-93C6-0A061BD7D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6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7FE63-AF50-4CA0-B3AD-0E2CA8BE4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4FC9F-F900-45B2-B27B-F61D93D9D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5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773239"/>
            <a:ext cx="89154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  <a:p>
            <a:pPr lvl="2"/>
            <a:r>
              <a:rPr lang="en-US" altLang="en-US" smtClean="0"/>
              <a:t> Third level</a:t>
            </a:r>
          </a:p>
          <a:p>
            <a:pPr lvl="3"/>
            <a:r>
              <a:rPr lang="en-US" altLang="en-US" smtClean="0"/>
              <a:t> Fourth level</a:t>
            </a:r>
          </a:p>
          <a:p>
            <a:pPr lvl="4"/>
            <a:r>
              <a:rPr lang="en-US" altLang="en-US" smtClean="0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A86A3632-53F2-461F-AD71-F7E747E50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667000"/>
            <a:ext cx="8458200" cy="2736304"/>
          </a:xfrm>
          <a:noFill/>
        </p:spPr>
        <p:txBody>
          <a:bodyPr/>
          <a:lstStyle/>
          <a:p>
            <a:pPr>
              <a:spcBef>
                <a:spcPts val="3000"/>
              </a:spcBef>
              <a:spcAft>
                <a:spcPts val="1200"/>
              </a:spcAft>
            </a:pPr>
            <a:r>
              <a:rPr lang="en-US" altLang="en-US" sz="3000" b="1" dirty="0" smtClean="0"/>
              <a:t>Session 30: FRAND Licensing Disputes</a:t>
            </a: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r>
              <a:rPr lang="en-US" sz="1800" dirty="0" smtClean="0">
                <a:solidFill>
                  <a:srgbClr val="004B8D"/>
                </a:solidFill>
              </a:rPr>
              <a:t/>
            </a:r>
            <a:br>
              <a:rPr lang="en-US" sz="1800" dirty="0" smtClean="0">
                <a:solidFill>
                  <a:srgbClr val="004B8D"/>
                </a:solidFill>
              </a:rPr>
            </a:br>
            <a:r>
              <a:rPr lang="en-US" altLang="en-US" sz="2600" dirty="0" smtClean="0"/>
              <a:t>NJA Advanced Course on Commercial Matters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200" b="1" dirty="0" smtClean="0"/>
              <a:t> </a:t>
            </a:r>
            <a:br>
              <a:rPr lang="en-US" altLang="en-US" sz="3200" b="1" dirty="0" smtClean="0"/>
            </a:br>
            <a:endParaRPr lang="en-US" altLang="en-US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63941" y="5501426"/>
            <a:ext cx="3142059" cy="802854"/>
          </a:xfrm>
          <a:noFill/>
        </p:spPr>
        <p:txBody>
          <a:bodyPr/>
          <a:lstStyle/>
          <a:p>
            <a:pPr eaLnBrk="1" hangingPunct="1"/>
            <a:r>
              <a:rPr lang="en-US" altLang="en-US" sz="1300" dirty="0" smtClean="0">
                <a:solidFill>
                  <a:srgbClr val="990033"/>
                </a:solidFill>
                <a:latin typeface="Arial Black" pitchFamily="34" charset="0"/>
              </a:rPr>
              <a:t>Bhopal, India</a:t>
            </a:r>
            <a:br>
              <a:rPr lang="en-US" altLang="en-US" sz="1300" dirty="0" smtClean="0">
                <a:solidFill>
                  <a:srgbClr val="990033"/>
                </a:solidFill>
                <a:latin typeface="Arial Black" pitchFamily="34" charset="0"/>
              </a:rPr>
            </a:br>
            <a:r>
              <a:rPr lang="en-US" altLang="en-US" sz="1300" dirty="0" smtClean="0">
                <a:solidFill>
                  <a:srgbClr val="990033"/>
                </a:solidFill>
                <a:latin typeface="Arial Black" pitchFamily="34" charset="0"/>
              </a:rPr>
              <a:t>January 23, 2016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226192" y="6093297"/>
            <a:ext cx="54923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 smtClean="0">
                <a:solidFill>
                  <a:srgbClr val="70899B"/>
                </a:solidFill>
              </a:rPr>
              <a:t>Richard Tan, Chartered Arbitrator, Singapore</a:t>
            </a:r>
            <a:r>
              <a:rPr lang="en-US" altLang="en-US" dirty="0">
                <a:solidFill>
                  <a:srgbClr val="70899B"/>
                </a:solidFill>
              </a:rPr>
              <a:t/>
            </a:r>
            <a:br>
              <a:rPr lang="en-US" altLang="en-US" dirty="0">
                <a:solidFill>
                  <a:srgbClr val="70899B"/>
                </a:solidFill>
              </a:rPr>
            </a:br>
            <a:endParaRPr lang="en-US" altLang="en-US" dirty="0">
              <a:solidFill>
                <a:srgbClr val="70899B"/>
              </a:solidFill>
            </a:endParaRPr>
          </a:p>
        </p:txBody>
      </p:sp>
      <p:pic>
        <p:nvPicPr>
          <p:cNvPr id="5" name="Picture 5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0"/>
            <a:ext cx="4127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Issues relating to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84785"/>
            <a:ext cx="8915400" cy="464138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Threshold Determination of Essentiality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SSO policies may condition FRAND commitments on essentiality of patents but SSOs do not certify essentiality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The “declared-essential” argument: patent owners declare patents to be SEPs, so no determination of essentiality is necessary, the factfinder can rely on the patent owner’s declaration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But  many SSOs do not require identification of patents; and those that do, such as ETSI, require only disclosure patents that </a:t>
            </a:r>
            <a:r>
              <a:rPr lang="en-US" sz="2000" i="1" dirty="0" smtClean="0"/>
              <a:t>may </a:t>
            </a:r>
            <a:r>
              <a:rPr lang="en-US" sz="2000" dirty="0" smtClean="0"/>
              <a:t>be essential. No representation of essentiality is made.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Ordinary rule is that party alleging a factual proposition bears the burden of proof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In </a:t>
            </a:r>
            <a:r>
              <a:rPr lang="en-US" sz="2000" i="1" dirty="0" err="1" smtClean="0"/>
              <a:t>Innovatio</a:t>
            </a:r>
            <a:r>
              <a:rPr lang="en-US" sz="2000" i="1" dirty="0" smtClean="0"/>
              <a:t> </a:t>
            </a:r>
            <a:r>
              <a:rPr lang="en-US" sz="2000" dirty="0" smtClean="0"/>
              <a:t>case, burden of proof of essentiality on patent defendant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Issues relating to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Other Issues: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 smtClean="0"/>
              <a:t>Patent Validity 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Patent Infringement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Enforceability</a:t>
            </a:r>
            <a:endParaRPr lang="en-US" dirty="0"/>
          </a:p>
          <a:p>
            <a:pPr lvl="1">
              <a:spcBef>
                <a:spcPts val="60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8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Mechanisms for Resolving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Courts, Arbitration and ADR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Courts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 smtClean="0"/>
              <a:t>Jurisdictional Questions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Do the Courts to which actions are brought have jurisdiction?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Is there declaratory relief jurisdiction when prospective licensee will not agree to pay royalties at the determined FRAND rate?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Actions that involve foreign patents – does the court have jurisdiction; would it be limited to license terms; what if determinations of essentiality (including infringement) are required?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0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Mechanisms for Resolving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28801"/>
            <a:ext cx="8915400" cy="449736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Courts, Arbitration and ADR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Arbitration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Advantages – consensual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 </a:t>
            </a:r>
            <a:r>
              <a:rPr lang="en-US" sz="2000" dirty="0" smtClean="0"/>
              <a:t>Confidentiality (vs benefit to industry of knowledge of decision outcome particularly FRAND rate)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 </a:t>
            </a:r>
            <a:r>
              <a:rPr lang="en-US" sz="2000" dirty="0" smtClean="0"/>
              <a:t>Certainty by means of a single procedure for determining FRAND royalty disputes globally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 </a:t>
            </a:r>
            <a:r>
              <a:rPr lang="en-US" sz="2000" dirty="0" smtClean="0"/>
              <a:t>Specialized Tribunal with understanding of patents and industry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 </a:t>
            </a:r>
            <a:r>
              <a:rPr lang="en-US" sz="2000" dirty="0" smtClean="0"/>
              <a:t>May lead to overall savings of time and costs compared with global litigation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ADR/Mediation </a:t>
            </a:r>
          </a:p>
          <a:p>
            <a:pPr lvl="2">
              <a:spcBef>
                <a:spcPts val="6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WIPO Arbitration and Mediation for Resolving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 smtClean="0"/>
              <a:t>WIPO Arbitration and Mediation </a:t>
            </a:r>
          </a:p>
          <a:p>
            <a:pPr>
              <a:spcBef>
                <a:spcPts val="600"/>
              </a:spcBef>
            </a:pPr>
            <a:r>
              <a:rPr lang="en-SG" dirty="0"/>
              <a:t>WIPO is the global forum for intellectual property services, policy, information and </a:t>
            </a:r>
            <a:r>
              <a:rPr lang="en-SG" dirty="0" smtClean="0"/>
              <a:t>cooperation and a </a:t>
            </a:r>
            <a:r>
              <a:rPr lang="en-SG" dirty="0"/>
              <a:t>self-funding agency of the United Nations, with 188 member states</a:t>
            </a:r>
            <a:endParaRPr lang="en-SG" dirty="0" smtClean="0"/>
          </a:p>
          <a:p>
            <a:pPr>
              <a:spcBef>
                <a:spcPts val="600"/>
              </a:spcBef>
            </a:pPr>
            <a:r>
              <a:rPr lang="en-SG" dirty="0" smtClean="0"/>
              <a:t>The </a:t>
            </a:r>
            <a:r>
              <a:rPr lang="en-SG" dirty="0"/>
              <a:t>WIPO Arbitration and Mediation </a:t>
            </a:r>
            <a:r>
              <a:rPr lang="en-SG" dirty="0" err="1"/>
              <a:t>Center</a:t>
            </a:r>
            <a:r>
              <a:rPr lang="en-SG" dirty="0"/>
              <a:t> is a neutral, international and non-profit dispute resolution provider that offers </a:t>
            </a:r>
            <a:r>
              <a:rPr lang="en-SG" dirty="0" smtClean="0"/>
              <a:t>time-and </a:t>
            </a:r>
            <a:r>
              <a:rPr lang="en-SG" dirty="0"/>
              <a:t>cost-efficient alternative dispute resolution (ADR) options. </a:t>
            </a:r>
            <a:endParaRPr lang="en-SG" dirty="0" smtClean="0"/>
          </a:p>
          <a:p>
            <a:pPr lvl="1">
              <a:spcBef>
                <a:spcPts val="600"/>
              </a:spcBef>
            </a:pPr>
            <a:r>
              <a:rPr lang="en-SG" sz="2000" dirty="0" smtClean="0"/>
              <a:t>The WIPO </a:t>
            </a:r>
            <a:r>
              <a:rPr lang="en-SG" sz="2000" dirty="0" err="1" smtClean="0"/>
              <a:t>Center</a:t>
            </a:r>
            <a:r>
              <a:rPr lang="en-SG" sz="2000" dirty="0" smtClean="0"/>
              <a:t> offers mediation</a:t>
            </a:r>
            <a:r>
              <a:rPr lang="en-SG" sz="2000" dirty="0"/>
              <a:t>, arbitration, expedited arbitration, and expert determination </a:t>
            </a:r>
            <a:r>
              <a:rPr lang="en-SG" sz="2000" dirty="0" smtClean="0"/>
              <a:t>to enable </a:t>
            </a:r>
            <a:r>
              <a:rPr lang="en-SG" sz="2000" dirty="0"/>
              <a:t>private parties to efficiently settle their domestic or cross-border IP and technology disputes out of court. The WIPO </a:t>
            </a:r>
            <a:r>
              <a:rPr lang="en-SG" sz="2000" dirty="0" err="1"/>
              <a:t>Center</a:t>
            </a:r>
            <a:r>
              <a:rPr lang="en-SG" sz="2000" dirty="0"/>
              <a:t> is also the global leader in the provision of domain name dispute resolution services under the WIPO-designed UDRP.</a:t>
            </a:r>
            <a:endParaRPr lang="en-US" sz="2000" dirty="0" smtClean="0"/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WIPO Arbitration and Mediation for Resolving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b="1" dirty="0" smtClean="0"/>
              <a:t>WIPO Arbitration/ADR </a:t>
            </a:r>
            <a:r>
              <a:rPr lang="en-SG" b="1" dirty="0"/>
              <a:t>for </a:t>
            </a:r>
            <a:r>
              <a:rPr lang="en-SG" b="1" dirty="0" smtClean="0"/>
              <a:t>FRAND Disputes</a:t>
            </a:r>
          </a:p>
          <a:p>
            <a:r>
              <a:rPr lang="en-SG" sz="2000" dirty="0" smtClean="0"/>
              <a:t>The WIPO </a:t>
            </a:r>
            <a:r>
              <a:rPr lang="en-SG" sz="2000" dirty="0" err="1" smtClean="0"/>
              <a:t>Center</a:t>
            </a:r>
            <a:r>
              <a:rPr lang="en-SG" sz="2000" dirty="0" smtClean="0"/>
              <a:t> makes available tailored model submission agreements that parties may use to refer a dispute concerning the adjudication of fair, reasonable and non-discriminatory (FRAND) terms to WIPO (Expedited) Arbitration. The WIPO model submission agreements seek to ensure a cost- and time-effective FRAND adjudication and have been developed further to a series of consultations conducted by the WIPO </a:t>
            </a:r>
            <a:r>
              <a:rPr lang="en-SG" sz="2000" dirty="0" err="1" smtClean="0"/>
              <a:t>Center</a:t>
            </a:r>
            <a:r>
              <a:rPr lang="en-SG" sz="2000" dirty="0" smtClean="0"/>
              <a:t> with leading patent law, standardization and arbitration experts from a number of jurisdictions. The WIPO </a:t>
            </a:r>
            <a:r>
              <a:rPr lang="en-SG" sz="2000" dirty="0" err="1" smtClean="0"/>
              <a:t>Center</a:t>
            </a:r>
            <a:r>
              <a:rPr lang="en-SG" sz="2000" dirty="0" smtClean="0"/>
              <a:t> also took into account comments made by some members and the Secretariat of the European Telecommunication Standards Institute (ETSI)</a:t>
            </a:r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WIPO Arbitration and Mediation for Resolving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28801"/>
            <a:ext cx="8915400" cy="4497364"/>
          </a:xfrm>
        </p:spPr>
        <p:txBody>
          <a:bodyPr/>
          <a:lstStyle/>
          <a:p>
            <a:r>
              <a:rPr lang="en-SG" b="1" dirty="0" smtClean="0"/>
              <a:t>WIPO Arbitration/ADR </a:t>
            </a:r>
            <a:r>
              <a:rPr lang="en-SG" b="1" dirty="0"/>
              <a:t>for FRAND </a:t>
            </a:r>
            <a:r>
              <a:rPr lang="en-SG" b="1" dirty="0" smtClean="0"/>
              <a:t>Disputes</a:t>
            </a:r>
          </a:p>
          <a:p>
            <a:r>
              <a:rPr lang="en-US" dirty="0" smtClean="0"/>
              <a:t>WIPO has model submission agreements for FRAND arbitration with two options:</a:t>
            </a:r>
          </a:p>
          <a:p>
            <a:pPr lvl="1"/>
            <a:r>
              <a:rPr lang="en-US" sz="2000" dirty="0" smtClean="0"/>
              <a:t>WIPO Arbitration for FRAND Disputes</a:t>
            </a:r>
          </a:p>
          <a:p>
            <a:pPr lvl="1"/>
            <a:r>
              <a:rPr lang="en-US" sz="2000" dirty="0" smtClean="0"/>
              <a:t>WIPO Expedited Arbitration for FRAND Disputes</a:t>
            </a:r>
          </a:p>
          <a:p>
            <a:r>
              <a:rPr lang="en-SG" dirty="0" smtClean="0"/>
              <a:t>Both the above procedures </a:t>
            </a:r>
            <a:r>
              <a:rPr lang="en-SG" dirty="0"/>
              <a:t>can be preceded by WIPO Mediation if </a:t>
            </a:r>
            <a:r>
              <a:rPr lang="en-SG" dirty="0" smtClean="0"/>
              <a:t>the parties wish</a:t>
            </a:r>
            <a:r>
              <a:rPr lang="en-SG" dirty="0"/>
              <a:t>. </a:t>
            </a:r>
            <a:r>
              <a:rPr lang="en-SG" dirty="0" smtClean="0"/>
              <a:t>WIPO offers multi-tier </a:t>
            </a:r>
            <a:r>
              <a:rPr lang="en-SG" dirty="0"/>
              <a:t>model submission agreements:</a:t>
            </a:r>
            <a:endParaRPr lang="en-US" b="1" dirty="0" smtClean="0"/>
          </a:p>
          <a:p>
            <a:pPr lvl="1"/>
            <a:r>
              <a:rPr lang="en-US" sz="2000" dirty="0"/>
              <a:t>WIPO </a:t>
            </a:r>
            <a:r>
              <a:rPr lang="en-US" sz="2000" dirty="0" smtClean="0"/>
              <a:t>Mediation followed by WIPO Arbitration </a:t>
            </a:r>
            <a:r>
              <a:rPr lang="en-US" sz="2000" dirty="0"/>
              <a:t>for FRAND Disputes</a:t>
            </a:r>
          </a:p>
          <a:p>
            <a:pPr lvl="1"/>
            <a:r>
              <a:rPr lang="en-US" sz="2000" dirty="0"/>
              <a:t>WIPO Mediation followed by WIPO </a:t>
            </a:r>
            <a:r>
              <a:rPr lang="en-US" sz="2000" dirty="0" smtClean="0"/>
              <a:t>Expedited </a:t>
            </a:r>
            <a:r>
              <a:rPr lang="en-US" sz="2000" dirty="0"/>
              <a:t>Arbitration for FRAND </a:t>
            </a:r>
            <a:r>
              <a:rPr lang="en-US" sz="2000" dirty="0" smtClean="0"/>
              <a:t>Disputes</a:t>
            </a:r>
          </a:p>
          <a:p>
            <a:r>
              <a:rPr lang="en-US" sz="2000" dirty="0" smtClean="0"/>
              <a:t>See http</a:t>
            </a:r>
            <a:r>
              <a:rPr lang="en-US" sz="2000" dirty="0"/>
              <a:t>://www.wipo.int/amc/en/center/specific-sectors/ict/frand/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SG" b="1" dirty="0" smtClean="0"/>
          </a:p>
          <a:p>
            <a:endParaRPr lang="en-SG" b="1" dirty="0"/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WIPO Arbitration and Mediation for Resolving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28801"/>
            <a:ext cx="8915400" cy="4497364"/>
          </a:xfrm>
        </p:spPr>
        <p:txBody>
          <a:bodyPr/>
          <a:lstStyle/>
          <a:p>
            <a:r>
              <a:rPr lang="en-SG" b="1" dirty="0" smtClean="0"/>
              <a:t>WIPO Arbitration/ADR </a:t>
            </a:r>
            <a:r>
              <a:rPr lang="en-SG" b="1" dirty="0"/>
              <a:t>for FRAND </a:t>
            </a:r>
            <a:r>
              <a:rPr lang="en-SG" b="1" dirty="0" smtClean="0"/>
              <a:t>Disputes</a:t>
            </a:r>
          </a:p>
          <a:p>
            <a:r>
              <a:rPr lang="en-US" dirty="0" smtClean="0"/>
              <a:t>WIPO has model submission agreements for FRAND arbitration with two options:</a:t>
            </a:r>
          </a:p>
          <a:p>
            <a:pPr lvl="1"/>
            <a:r>
              <a:rPr lang="en-US" sz="2000" dirty="0" smtClean="0"/>
              <a:t>WIPO Arbitration for FRAND Disputes</a:t>
            </a:r>
          </a:p>
          <a:p>
            <a:pPr lvl="1"/>
            <a:r>
              <a:rPr lang="en-US" sz="2000" dirty="0" smtClean="0"/>
              <a:t>WIPO Expedited Arbitration for FRAND Disputes</a:t>
            </a:r>
          </a:p>
          <a:p>
            <a:r>
              <a:rPr lang="en-SG" dirty="0" smtClean="0"/>
              <a:t>Both the above procedures </a:t>
            </a:r>
            <a:r>
              <a:rPr lang="en-SG" dirty="0"/>
              <a:t>can be preceded by WIPO Mediation if </a:t>
            </a:r>
            <a:r>
              <a:rPr lang="en-SG" dirty="0" smtClean="0"/>
              <a:t>the parties wish</a:t>
            </a:r>
            <a:r>
              <a:rPr lang="en-SG" dirty="0"/>
              <a:t>. </a:t>
            </a:r>
            <a:r>
              <a:rPr lang="en-SG" dirty="0" smtClean="0"/>
              <a:t>WIPO offers multi-tier </a:t>
            </a:r>
            <a:r>
              <a:rPr lang="en-SG" dirty="0"/>
              <a:t>model submission agreements:</a:t>
            </a:r>
            <a:endParaRPr lang="en-US" b="1" dirty="0" smtClean="0"/>
          </a:p>
          <a:p>
            <a:pPr lvl="1"/>
            <a:r>
              <a:rPr lang="en-US" sz="2000" dirty="0"/>
              <a:t>WIPO </a:t>
            </a:r>
            <a:r>
              <a:rPr lang="en-US" sz="2000" dirty="0" smtClean="0"/>
              <a:t>Mediation followed by WIPO Arbitration </a:t>
            </a:r>
            <a:r>
              <a:rPr lang="en-US" sz="2000" dirty="0"/>
              <a:t>for FRAND Disputes</a:t>
            </a:r>
          </a:p>
          <a:p>
            <a:pPr lvl="1"/>
            <a:r>
              <a:rPr lang="en-US" sz="2000" dirty="0"/>
              <a:t>WIPO Mediation followed by WIPO </a:t>
            </a:r>
            <a:r>
              <a:rPr lang="en-US" sz="2000" dirty="0" smtClean="0"/>
              <a:t>Expedited </a:t>
            </a:r>
            <a:r>
              <a:rPr lang="en-US" sz="2000" dirty="0"/>
              <a:t>Arbitration for FRAND </a:t>
            </a:r>
            <a:r>
              <a:rPr lang="en-US" sz="2000" dirty="0" smtClean="0"/>
              <a:t>Disputes</a:t>
            </a:r>
          </a:p>
          <a:p>
            <a:r>
              <a:rPr lang="en-US" sz="2000" dirty="0" smtClean="0"/>
              <a:t>See http</a:t>
            </a:r>
            <a:r>
              <a:rPr lang="en-US" sz="2000" dirty="0"/>
              <a:t>://www.wipo.int/amc/en/center/specific-sectors/ict/frand/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SG" b="1" dirty="0" smtClean="0"/>
          </a:p>
          <a:p>
            <a:endParaRPr lang="en-SG" b="1" dirty="0"/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8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4450" y="1772816"/>
            <a:ext cx="889709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0899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0899B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0899B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0899B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0899B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899B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899B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899B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0899B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3000"/>
              </a:spcBef>
              <a:spcAft>
                <a:spcPts val="1200"/>
              </a:spcAft>
            </a:pPr>
            <a:r>
              <a:rPr lang="en-US" altLang="en-US" sz="3200" b="1" kern="0" smtClean="0"/>
              <a:t/>
            </a:r>
            <a:br>
              <a:rPr lang="en-US" altLang="en-US" sz="3200" b="1" kern="0" smtClean="0"/>
            </a:br>
            <a:r>
              <a:rPr lang="en-US" altLang="en-US" sz="3200" b="1" kern="0" smtClean="0"/>
              <a:t/>
            </a:r>
            <a:br>
              <a:rPr lang="en-US" altLang="en-US" sz="3200" b="1" kern="0" smtClean="0"/>
            </a:br>
            <a:r>
              <a:rPr lang="en-US" altLang="en-US" sz="3200" b="1" kern="0" smtClean="0"/>
              <a:t>THANK YOU</a:t>
            </a:r>
            <a:r>
              <a:rPr lang="en-US" altLang="en-US" sz="3200" kern="0" smtClean="0"/>
              <a:t/>
            </a:r>
            <a:br>
              <a:rPr lang="en-US" altLang="en-US" sz="3200" kern="0" smtClean="0"/>
            </a:br>
            <a:r>
              <a:rPr lang="en-US" altLang="en-US" sz="3200" kern="0" smtClean="0"/>
              <a:t/>
            </a:r>
            <a:br>
              <a:rPr lang="en-US" altLang="en-US" sz="3200" kern="0" smtClean="0"/>
            </a:br>
            <a:r>
              <a:rPr lang="en-US" altLang="en-US" sz="3200" kern="0" smtClean="0"/>
              <a:t>Richard Tan, Chartered Arbitrator, Singapore</a:t>
            </a:r>
            <a:br>
              <a:rPr lang="en-US" altLang="en-US" sz="3200" kern="0" smtClean="0"/>
            </a:br>
            <a:r>
              <a:rPr lang="en-US" altLang="en-US" sz="3200" kern="0" smtClean="0"/>
              <a:t>Independent Arbitrator</a:t>
            </a:r>
            <a:br>
              <a:rPr lang="en-US" altLang="en-US" sz="3200" kern="0" smtClean="0"/>
            </a:br>
            <a:r>
              <a:rPr lang="en-US" altLang="en-US" sz="3200" kern="0" smtClean="0"/>
              <a:t>Consultant, Morgan Lewis Stamford</a:t>
            </a:r>
            <a:br>
              <a:rPr lang="en-US" altLang="en-US" sz="3200" kern="0" smtClean="0"/>
            </a:br>
            <a:r>
              <a:rPr lang="en-US" altLang="en-US" sz="3200" kern="0" smtClean="0"/>
              <a:t>email: richard.tan@rtanarbitrators.com </a:t>
            </a:r>
            <a:br>
              <a:rPr lang="en-US" altLang="en-US" sz="3200" kern="0" smtClean="0"/>
            </a:br>
            <a:r>
              <a:rPr lang="en-US" altLang="en-US" sz="2800" b="1" kern="0" smtClean="0"/>
              <a:t> </a:t>
            </a:r>
            <a:br>
              <a:rPr lang="en-US" altLang="en-US" sz="2800" b="1" kern="0" smtClean="0"/>
            </a:br>
            <a:endParaRPr lang="en-US" altLang="en-US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945052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47800"/>
            <a:ext cx="8915400" cy="3962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Role of Intellectual Property</a:t>
            </a:r>
          </a:p>
          <a:p>
            <a:pPr eaLnBrk="1" hangingPunct="1"/>
            <a:r>
              <a:rPr lang="en-US" altLang="en-US" dirty="0" smtClean="0"/>
              <a:t>Standard Essential Patents (SEPs)</a:t>
            </a:r>
          </a:p>
          <a:p>
            <a:pPr eaLnBrk="1" hangingPunct="1"/>
            <a:r>
              <a:rPr lang="en-US" altLang="en-US" dirty="0" smtClean="0"/>
              <a:t>Standard Setting Organizations (SEOs)</a:t>
            </a:r>
          </a:p>
          <a:p>
            <a:pPr eaLnBrk="1" hangingPunct="1"/>
            <a:r>
              <a:rPr lang="en-US" altLang="en-US" dirty="0" smtClean="0"/>
              <a:t>Licensing of SEPS and FRAND Licensing</a:t>
            </a:r>
          </a:p>
          <a:p>
            <a:pPr eaLnBrk="1" hangingPunct="1"/>
            <a:r>
              <a:rPr lang="en-US" altLang="en-US" dirty="0" smtClean="0"/>
              <a:t>Issues relating to FRAND disputes</a:t>
            </a:r>
          </a:p>
          <a:p>
            <a:pPr eaLnBrk="1" hangingPunct="1"/>
            <a:r>
              <a:rPr lang="en-US" altLang="en-US" dirty="0" smtClean="0"/>
              <a:t>Mechanisms for Resolving FRAND Disputes</a:t>
            </a:r>
          </a:p>
          <a:p>
            <a:pPr lvl="1" eaLnBrk="1" hangingPunct="1"/>
            <a:r>
              <a:rPr lang="en-US" altLang="en-US" dirty="0" smtClean="0"/>
              <a:t>Courts, Arbitration and ADR</a:t>
            </a:r>
          </a:p>
          <a:p>
            <a:pPr lvl="1" eaLnBrk="1" hangingPunct="1"/>
            <a:r>
              <a:rPr lang="en-US" altLang="en-US" dirty="0" smtClean="0"/>
              <a:t>WIPO arbitration and mediation </a:t>
            </a:r>
          </a:p>
          <a:p>
            <a:pPr eaLnBrk="1" hangingPunct="1"/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 smtClean="0"/>
              <a:t>Role of Intellectual Property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524001"/>
            <a:ext cx="8915400" cy="460216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Patent system promotes innovation and economic growth</a:t>
            </a:r>
          </a:p>
          <a:p>
            <a:pPr eaLnBrk="1" hangingPunct="1"/>
            <a:r>
              <a:rPr lang="en-US" altLang="en-US" dirty="0" smtClean="0"/>
              <a:t>Incentives to invest in R&amp;D and create new services and products</a:t>
            </a:r>
          </a:p>
          <a:p>
            <a:pPr eaLnBrk="1" hangingPunct="1"/>
            <a:r>
              <a:rPr lang="en-US" altLang="en-US" dirty="0" smtClean="0"/>
              <a:t>Others can build on the knowledge</a:t>
            </a:r>
          </a:p>
          <a:p>
            <a:pPr eaLnBrk="1" hangingPunct="1"/>
            <a:r>
              <a:rPr lang="en-US" altLang="en-US" dirty="0" smtClean="0"/>
              <a:t>New technologies and competition increase consumer choice, spur economic development and lower prices</a:t>
            </a:r>
          </a:p>
          <a:p>
            <a:pPr eaLnBrk="1" hangingPunct="1"/>
            <a:r>
              <a:rPr lang="en-US" altLang="en-US" dirty="0" smtClean="0"/>
              <a:t>Right to exclude others from using patented inventions vs anti-competitive conduct harmful to innovation – finding the balance</a:t>
            </a:r>
          </a:p>
          <a:p>
            <a:pPr eaLnBrk="1" hangingPunct="1"/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7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 smtClean="0"/>
              <a:t>Standard Essential Patents (SEPs) and Standard Setting Organizations (SSOs)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773239"/>
            <a:ext cx="8915400" cy="43529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What is an SEP? - A patented technology that is deemed essential to a standard by an SSO</a:t>
            </a:r>
          </a:p>
          <a:p>
            <a:pPr eaLnBrk="1" hangingPunct="1"/>
            <a:r>
              <a:rPr lang="en-US" altLang="en-US" dirty="0" smtClean="0"/>
              <a:t>What is an SSO? – a Standard Setting Organization</a:t>
            </a:r>
          </a:p>
          <a:p>
            <a:pPr eaLnBrk="1" hangingPunct="1"/>
            <a:r>
              <a:rPr lang="en-US" altLang="en-US" dirty="0" smtClean="0"/>
              <a:t>Background to Standards</a:t>
            </a:r>
          </a:p>
          <a:p>
            <a:pPr lvl="1" eaLnBrk="1" hangingPunct="1"/>
            <a:r>
              <a:rPr lang="en-US" altLang="en-US" dirty="0" smtClean="0"/>
              <a:t>Examples</a:t>
            </a:r>
          </a:p>
          <a:p>
            <a:pPr lvl="1" eaLnBrk="1" hangingPunct="1"/>
            <a:r>
              <a:rPr lang="en-US" altLang="en-US" dirty="0" smtClean="0"/>
              <a:t>Voluntary consensus standards serve the public interest</a:t>
            </a:r>
          </a:p>
          <a:p>
            <a:pPr lvl="2" eaLnBrk="1" hangingPunct="1"/>
            <a:r>
              <a:rPr lang="en-US" altLang="en-US" dirty="0"/>
              <a:t> </a:t>
            </a:r>
            <a:r>
              <a:rPr lang="en-US" altLang="en-US" dirty="0" smtClean="0"/>
              <a:t>protect public health and safety, increase reliability, open up trade and reduce technical barriers, promote interoperability, greater efficiency, consumer confidence 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5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 smtClean="0"/>
              <a:t>Licensing of Standard Essential Patents (SEPs) and FRAND Licensing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76400"/>
            <a:ext cx="8915400" cy="43529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Role and function of SSOs</a:t>
            </a:r>
          </a:p>
          <a:p>
            <a:pPr eaLnBrk="1" hangingPunct="1"/>
            <a:r>
              <a:rPr lang="en-US" altLang="en-US" dirty="0" smtClean="0"/>
              <a:t>Most SSOs require owner of an SEP to license the patent covered by </a:t>
            </a:r>
            <a:r>
              <a:rPr lang="en-US" altLang="en-US" dirty="0"/>
              <a:t>and essential </a:t>
            </a:r>
            <a:r>
              <a:rPr lang="en-US" altLang="en-US" dirty="0" smtClean="0"/>
              <a:t>to the standard to other SSO members on FRAND/RAND terms (sometimes this is not prescribed by the SSO’s IP policies and hence, scope for conflicts and disputes)</a:t>
            </a:r>
          </a:p>
          <a:p>
            <a:pPr eaLnBrk="1" hangingPunct="1"/>
            <a:r>
              <a:rPr lang="en-US" altLang="en-US" dirty="0" smtClean="0"/>
              <a:t>Patent holders who contribute their technology to a standard should receive appropriate compensation/royalties</a:t>
            </a:r>
          </a:p>
          <a:p>
            <a:pPr lvl="1" eaLnBrk="1" hangingPunct="1"/>
            <a:r>
              <a:rPr lang="en-US" altLang="en-US" sz="2000" dirty="0" smtClean="0"/>
              <a:t>In most cases, monetary damages sufficient</a:t>
            </a:r>
          </a:p>
          <a:p>
            <a:pPr lvl="1" eaLnBrk="1" hangingPunct="1"/>
            <a:r>
              <a:rPr lang="en-US" altLang="en-US" sz="2000" dirty="0" smtClean="0"/>
              <a:t>In others cases, exclusionary relief (</a:t>
            </a:r>
            <a:r>
              <a:rPr lang="en-US" altLang="en-US" sz="2000" dirty="0" err="1" smtClean="0"/>
              <a:t>eg</a:t>
            </a:r>
            <a:r>
              <a:rPr lang="en-US" altLang="en-US" sz="2000" dirty="0" smtClean="0"/>
              <a:t> injunctions) may be appropriate in some circumstances (</a:t>
            </a:r>
            <a:r>
              <a:rPr lang="en-US" altLang="en-US" sz="2000" dirty="0" err="1" smtClean="0"/>
              <a:t>eg</a:t>
            </a:r>
            <a:r>
              <a:rPr lang="en-US" altLang="en-US" sz="2000" dirty="0" smtClean="0"/>
              <a:t> where a putative licensee engages in a constructive refusal to negotiate)</a:t>
            </a:r>
          </a:p>
          <a:p>
            <a:pPr eaLnBrk="1" hangingPunct="1"/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 smtClean="0"/>
              <a:t>Licensing of Standard Essential Patents (SEPs) and FRAND Licensing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773239"/>
            <a:ext cx="8915400" cy="43529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What are standard “essential patents”? – Basically, an </a:t>
            </a:r>
            <a:r>
              <a:rPr lang="en-US" altLang="en-US" i="1" dirty="0" smtClean="0"/>
              <a:t>essential</a:t>
            </a:r>
            <a:r>
              <a:rPr lang="en-US" altLang="en-US" dirty="0" smtClean="0"/>
              <a:t> patent is a patent that covers the technology and essential to implement the technology standard (but some standards bodies may have slightly different definitions of what constitutes an essential patent)</a:t>
            </a:r>
          </a:p>
          <a:p>
            <a:pPr eaLnBrk="1" hangingPunct="1"/>
            <a:r>
              <a:rPr lang="en-US" altLang="en-US" dirty="0" smtClean="0"/>
              <a:t>Meaning of “FRAND” licensing terms (sometimes known as “RAND”) – Fair, Reasonable and Non-Discriminatory terms</a:t>
            </a:r>
          </a:p>
          <a:p>
            <a:pPr marL="0" indent="0" eaLnBrk="1" hangingPunct="1">
              <a:buNone/>
            </a:pP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1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Issues relating to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Type of Claim asserted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FRAND as the principle affecting damages calculations for patent infringement claim asserted under 35 USC 271 (</a:t>
            </a:r>
            <a:r>
              <a:rPr lang="en-US" i="1" dirty="0" err="1"/>
              <a:t>I</a:t>
            </a:r>
            <a:r>
              <a:rPr lang="en-US" i="1" dirty="0" err="1" smtClean="0"/>
              <a:t>nnovatio</a:t>
            </a:r>
            <a:r>
              <a:rPr lang="en-US" i="1" dirty="0" smtClean="0"/>
              <a:t>, Ericsson v D-Link)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Breach of contract claim for breach of FRAND commitments (</a:t>
            </a:r>
            <a:r>
              <a:rPr lang="en-US" i="1" dirty="0" smtClean="0"/>
              <a:t>Microsoft v Motorola)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Declaratory judgment seeking determination of FRAND rate and FRAND terms and conditions (</a:t>
            </a:r>
            <a:r>
              <a:rPr lang="en-US" i="1" dirty="0" smtClean="0"/>
              <a:t>Apple v Motorola, </a:t>
            </a:r>
            <a:r>
              <a:rPr lang="en-US" i="1" dirty="0" err="1" smtClean="0"/>
              <a:t>InterDigital</a:t>
            </a:r>
            <a:r>
              <a:rPr lang="en-US" i="1" dirty="0" smtClean="0"/>
              <a:t> v Nokia)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Antitrust claim Sherman Act </a:t>
            </a:r>
            <a:r>
              <a:rPr lang="en-US" i="1" dirty="0" smtClean="0"/>
              <a:t>(Broadcom v 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9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Issues relating to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28801"/>
            <a:ext cx="8915400" cy="449736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SSO Policy in issue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Federal Circuit </a:t>
            </a:r>
            <a:r>
              <a:rPr lang="en-US" i="1" dirty="0" smtClean="0"/>
              <a:t>Ericsson </a:t>
            </a:r>
            <a:r>
              <a:rPr lang="en-US" dirty="0" smtClean="0"/>
              <a:t>decision considered actual FRAND commitment at issue</a:t>
            </a:r>
            <a:endParaRPr lang="en-US" i="1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SSO policies may differ significantly</a:t>
            </a:r>
            <a:endParaRPr lang="en-US" i="1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SSO policies may offer some guidance on interpretation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Policy may include express statements of the purpose of the policy and of the licensing commitments thereunder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Other interpretive document (like the “ETSI Guide on IPRs”)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2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 smtClean="0"/>
              <a:t>Issues relating to FRAND Disputes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556792"/>
            <a:ext cx="8915400" cy="449736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Choice of Law 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What law governs FRAND commitments?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Some SSO policies provide governing law (</a:t>
            </a:r>
            <a:r>
              <a:rPr lang="en-US" dirty="0" err="1" smtClean="0"/>
              <a:t>eg</a:t>
            </a:r>
            <a:r>
              <a:rPr lang="en-US" dirty="0" smtClean="0"/>
              <a:t> ETSI IPR policy specifies French law governs interpretation)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 the absence of express governing law, ordinary choice of law rules apply (like where the SSO is headquartered, where commitments are undertaken)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Can be especially important when a claim is framed as breach of contract as interpretation of the contract and the obligations that flow may be different depending on the law applied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9AB45-BEA3-49F4-8B3F-A5061772E4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4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 PowerPoint template EN">
  <a:themeElements>
    <a:clrScheme name="ADR PowerPoint template E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ADR PowerPoint template 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R PowerPoint template 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R PowerPoint template 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R PowerPoint template 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R PowerPoint template 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R PowerPoint template 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R PowerPoint template 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R PowerPoint template 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R PowerPoint template 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R PowerPoint template 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R PowerPoint template 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R PowerPoint template 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R PowerPoint template 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R PowerPoint template E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</TotalTime>
  <Words>1307</Words>
  <Application>Microsoft Office PowerPoint</Application>
  <PresentationFormat>A4 Paper (210x297 mm)</PresentationFormat>
  <Paragraphs>142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ADR PowerPoint template EN</vt:lpstr>
      <vt:lpstr>Session 30: FRAND Licensing Disputes  NJA Advanced Course on Commercial Matters   </vt:lpstr>
      <vt:lpstr>Overview</vt:lpstr>
      <vt:lpstr>Role of Intellectual Property</vt:lpstr>
      <vt:lpstr>Standard Essential Patents (SEPs) and Standard Setting Organizations (SSOs)</vt:lpstr>
      <vt:lpstr>Licensing of Standard Essential Patents (SEPs) and FRAND Licensing</vt:lpstr>
      <vt:lpstr>Licensing of Standard Essential Patents (SEPs) and FRAND Licensing</vt:lpstr>
      <vt:lpstr>Issues relating to FRAND Disputes</vt:lpstr>
      <vt:lpstr>Issues relating to FRAND Disputes</vt:lpstr>
      <vt:lpstr>Issues relating to FRAND Disputes</vt:lpstr>
      <vt:lpstr>Issues relating to FRAND Disputes</vt:lpstr>
      <vt:lpstr>Issues relating to FRAND Disputes</vt:lpstr>
      <vt:lpstr>Mechanisms for Resolving FRAND Disputes</vt:lpstr>
      <vt:lpstr>Mechanisms for Resolving FRAND Disputes</vt:lpstr>
      <vt:lpstr>WIPO Arbitration and Mediation for Resolving FRAND Disputes</vt:lpstr>
      <vt:lpstr>WIPO Arbitration and Mediation for Resolving FRAND Disputes</vt:lpstr>
      <vt:lpstr>WIPO Arbitration and Mediation for Resolving FRAND Disputes</vt:lpstr>
      <vt:lpstr>WIPO Arbitration and Mediation for Resolving FRAND Disputes</vt:lpstr>
      <vt:lpstr>PowerPoint Presentation</vt:lpstr>
    </vt:vector>
  </TitlesOfParts>
  <Company>WIPO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SHEEHY Mary</dc:creator>
  <cp:lastModifiedBy>test</cp:lastModifiedBy>
  <cp:revision>64</cp:revision>
  <cp:lastPrinted>2016-01-16T15:51:17Z</cp:lastPrinted>
  <dcterms:created xsi:type="dcterms:W3CDTF">2016-01-19T04:53:46Z</dcterms:created>
  <dcterms:modified xsi:type="dcterms:W3CDTF">2016-01-19T10:27:31Z</dcterms:modified>
</cp:coreProperties>
</file>